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8288000" cy="10287000"/>
  <p:notesSz cx="6858000" cy="9144000"/>
  <p:embeddedFontLst>
    <p:embeddedFont>
      <p:font typeface="Open Sans" panose="020B0604020202020204" charset="0"/>
      <p:regular r:id="rId14"/>
    </p:embeddedFont>
    <p:embeddedFont>
      <p:font typeface="Forum" panose="020B0604020202020204" charset="0"/>
      <p:regular r:id="rId15"/>
    </p:embeddedFont>
    <p:embeddedFont>
      <p:font typeface="Tenor Sans" panose="020B0604020202020204" charset="0"/>
      <p:regular r:id="rId16"/>
    </p:embeddedFont>
    <p:embeddedFont>
      <p:font typeface="Calibri" panose="020F0502020204030204" pitchFamily="34" charset="0"/>
      <p:regular r:id="rId17"/>
      <p:bold r:id="rId18"/>
      <p:italic r:id="rId19"/>
      <p:boldItalic r:id="rId20"/>
    </p:embeddedFont>
    <p:embeddedFont>
      <p:font typeface="Open Sans Italics" panose="020B0604020202020204" charset="0"/>
      <p:italic r:id="rId21"/>
    </p:embeddedFont>
    <p:embeddedFont>
      <p:font typeface="Open Sans Bold" panose="020B0604020202020204"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F6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5" d="100"/>
          <a:sy n="55" d="100"/>
        </p:scale>
        <p:origin x="-65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3.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325100"/>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Freeform 5"/>
          <p:cNvSpPr/>
          <p:nvPr/>
        </p:nvSpPr>
        <p:spPr>
          <a:xfrm rot="-816782">
            <a:off x="13230789" y="1200597"/>
            <a:ext cx="4090060" cy="3487706"/>
          </a:xfrm>
          <a:custGeom>
            <a:avLst/>
            <a:gdLst/>
            <a:ahLst/>
            <a:cxnLst/>
            <a:rect l="l" t="t" r="r" b="b"/>
            <a:pathLst>
              <a:path w="4090060" h="3487706">
                <a:moveTo>
                  <a:pt x="0" y="0"/>
                </a:moveTo>
                <a:lnTo>
                  <a:pt x="4090060" y="0"/>
                </a:lnTo>
                <a:lnTo>
                  <a:pt x="4090060" y="3487705"/>
                </a:lnTo>
                <a:lnTo>
                  <a:pt x="0" y="348770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3429000" y="7559456"/>
            <a:ext cx="10605317" cy="17750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TextBox 7"/>
          <p:cNvSpPr txBox="1"/>
          <p:nvPr/>
        </p:nvSpPr>
        <p:spPr>
          <a:xfrm>
            <a:off x="5465085" y="2781300"/>
            <a:ext cx="7159070" cy="2436564"/>
          </a:xfrm>
          <a:prstGeom prst="rect">
            <a:avLst/>
          </a:prstGeom>
        </p:spPr>
        <p:txBody>
          <a:bodyPr wrap="square" lIns="0" tIns="0" rIns="0" bIns="0" rtlCol="0" anchor="t">
            <a:spAutoFit/>
          </a:bodyPr>
          <a:lstStyle/>
          <a:p>
            <a:pPr algn="ctr">
              <a:lnSpc>
                <a:spcPts val="19040"/>
              </a:lnSpc>
            </a:pPr>
            <a:r>
              <a:rPr lang="en-US" sz="136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Ji’ROOF</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8" name="TextBox 8"/>
          <p:cNvSpPr txBox="1"/>
          <p:nvPr/>
        </p:nvSpPr>
        <p:spPr>
          <a:xfrm>
            <a:off x="6720520" y="5354743"/>
            <a:ext cx="4648200" cy="1236557"/>
          </a:xfrm>
          <a:prstGeom prst="rect">
            <a:avLst/>
          </a:prstGeom>
        </p:spPr>
        <p:txBody>
          <a:bodyPr wrap="square" lIns="0" tIns="0" rIns="0" bIns="0" rtlCol="0" anchor="t">
            <a:spAutoFit/>
          </a:bodyPr>
          <a:lstStyle/>
          <a:p>
            <a:pPr algn="ctr">
              <a:lnSpc>
                <a:spcPts val="10640"/>
              </a:lnSpc>
            </a:pPr>
            <a:r>
              <a:rPr lang="en-US" sz="6600" dirty="0">
                <a:solidFill>
                  <a:srgbClr val="000000"/>
                </a:solidFill>
                <a:latin typeface="Tenor Sans" panose="02000000000000000000"/>
                <a:ea typeface="Tenor Sans" panose="02000000000000000000"/>
                <a:cs typeface="Tenor Sans" panose="02000000000000000000"/>
                <a:sym typeface="Tenor Sans" panose="02000000000000000000"/>
              </a:rPr>
              <a:t>PRODUCT</a:t>
            </a:r>
            <a:endParaRPr lang="en-US" sz="7200"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txBody>
          <a:bodyPr/>
          <a:lstStyle/>
          <a:p>
            <a:endParaRPr lang="fr-FR" dirty="0"/>
          </a:p>
        </p:txBody>
      </p:sp>
      <p:sp>
        <p:nvSpPr>
          <p:cNvPr id="4" name="TextBox 4"/>
          <p:cNvSpPr txBox="1"/>
          <p:nvPr/>
        </p:nvSpPr>
        <p:spPr>
          <a:xfrm>
            <a:off x="3039915" y="413276"/>
            <a:ext cx="12542824" cy="3086100"/>
          </a:xfrm>
          <a:prstGeom prst="rect">
            <a:avLst/>
          </a:prstGeom>
        </p:spPr>
        <p:txBody>
          <a:bodyPr lIns="0" tIns="0" rIns="0" bIns="0" rtlCol="0" anchor="t">
            <a:spAutoFit/>
          </a:bodyPr>
          <a:lstStyle/>
          <a:p>
            <a:pPr marL="0" lvl="0" indent="0" algn="ctr">
              <a:lnSpc>
                <a:spcPts val="12185"/>
              </a:lnSpc>
              <a:spcBef>
                <a:spcPct val="0"/>
              </a:spcBef>
            </a:pPr>
            <a:r>
              <a:rPr lang="en-US" sz="9600" spc="-406" dirty="0">
                <a:solidFill>
                  <a:srgbClr val="000000"/>
                </a:solidFill>
                <a:latin typeface="Tenor Sans" panose="02000000000000000000"/>
                <a:ea typeface="Tenor Sans" panose="02000000000000000000"/>
                <a:cs typeface="Tenor Sans" panose="02000000000000000000"/>
                <a:sym typeface="Tenor Sans" panose="02000000000000000000"/>
              </a:rPr>
              <a:t>WHY CHOOSE OUR PRODUCT ?</a:t>
            </a:r>
          </a:p>
        </p:txBody>
      </p:sp>
      <p:sp>
        <p:nvSpPr>
          <p:cNvPr id="5" name="Freeform 5"/>
          <p:cNvSpPr/>
          <p:nvPr/>
        </p:nvSpPr>
        <p:spPr>
          <a:xfrm rot="-816782">
            <a:off x="1029411" y="315710"/>
            <a:ext cx="1696742" cy="1446858"/>
          </a:xfrm>
          <a:custGeom>
            <a:avLst/>
            <a:gdLst/>
            <a:ahLst/>
            <a:cxnLst/>
            <a:rect l="l" t="t" r="r" b="b"/>
            <a:pathLst>
              <a:path w="1696742" h="1446858">
                <a:moveTo>
                  <a:pt x="0" y="0"/>
                </a:moveTo>
                <a:lnTo>
                  <a:pt x="1696741" y="0"/>
                </a:lnTo>
                <a:lnTo>
                  <a:pt x="1696741" y="1446858"/>
                </a:lnTo>
                <a:lnTo>
                  <a:pt x="0" y="144685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ZoneTexte 2"/>
          <p:cNvSpPr txBox="1"/>
          <p:nvPr/>
        </p:nvSpPr>
        <p:spPr>
          <a:xfrm>
            <a:off x="2872589" y="4152900"/>
            <a:ext cx="12877800" cy="4401205"/>
          </a:xfrm>
          <a:prstGeom prst="rect">
            <a:avLst/>
          </a:prstGeom>
          <a:noFill/>
        </p:spPr>
        <p:txBody>
          <a:bodyPr wrap="square" rtlCol="0">
            <a:spAutoFit/>
          </a:bodyPr>
          <a:lstStyle/>
          <a:p>
            <a:pPr marL="342900" indent="-342900" algn="just">
              <a:buFont typeface="Wingdings" panose="05000000000000000000" pitchFamily="2" charset="2"/>
              <a:buChar char="Ø"/>
            </a:pPr>
            <a:r>
              <a:rPr lang="fr-FR" sz="2800" dirty="0">
                <a:latin typeface="Forum" panose="02000000000000000000" charset="0"/>
              </a:rPr>
              <a:t>A </a:t>
            </a:r>
            <a:r>
              <a:rPr lang="fr-FR" sz="2800" dirty="0" err="1">
                <a:latin typeface="Forum" panose="02000000000000000000" charset="0"/>
              </a:rPr>
              <a:t>product</a:t>
            </a:r>
            <a:r>
              <a:rPr lang="fr-FR" sz="2800" dirty="0">
                <a:latin typeface="Forum" panose="02000000000000000000" charset="0"/>
              </a:rPr>
              <a:t> line </a:t>
            </a:r>
            <a:r>
              <a:rPr lang="fr-FR" sz="2800" dirty="0" err="1">
                <a:latin typeface="Forum" panose="02000000000000000000" charset="0"/>
              </a:rPr>
              <a:t>tailored</a:t>
            </a:r>
            <a:r>
              <a:rPr lang="fr-FR" sz="2800" dirty="0">
                <a:latin typeface="Forum" panose="02000000000000000000" charset="0"/>
              </a:rPr>
              <a:t> for </a:t>
            </a:r>
            <a:r>
              <a:rPr lang="fr-FR" sz="2800" dirty="0" err="1">
                <a:latin typeface="Forum" panose="02000000000000000000" charset="0"/>
              </a:rPr>
              <a:t>our</a:t>
            </a:r>
            <a:r>
              <a:rPr lang="fr-FR" sz="2800" dirty="0">
                <a:latin typeface="Forum" panose="02000000000000000000" charset="0"/>
              </a:rPr>
              <a:t> client : </a:t>
            </a:r>
            <a:r>
              <a:rPr lang="fr-FR" sz="2800" dirty="0" err="1">
                <a:latin typeface="Forum" panose="02000000000000000000" charset="0"/>
              </a:rPr>
              <a:t>personalized</a:t>
            </a:r>
            <a:r>
              <a:rPr lang="fr-FR" sz="2800" dirty="0">
                <a:latin typeface="Forum" panose="02000000000000000000" charset="0"/>
              </a:rPr>
              <a:t> and </a:t>
            </a:r>
            <a:r>
              <a:rPr lang="fr-FR" sz="2800" dirty="0" err="1">
                <a:latin typeface="Forum" panose="02000000000000000000" charset="0"/>
              </a:rPr>
              <a:t>reliable</a:t>
            </a:r>
            <a:r>
              <a:rPr lang="fr-FR" sz="2800" dirty="0">
                <a:latin typeface="Forum" panose="02000000000000000000" charset="0"/>
              </a:rPr>
              <a:t>  </a:t>
            </a:r>
            <a:r>
              <a:rPr lang="fr-FR" sz="2800" dirty="0" smtClean="0">
                <a:latin typeface="Forum" panose="02000000000000000000" charset="0"/>
              </a:rPr>
              <a:t>service</a:t>
            </a: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smtClean="0">
                <a:latin typeface="Forum" panose="02000000000000000000" charset="0"/>
              </a:rPr>
              <a:t>100% Artisanal </a:t>
            </a:r>
            <a:r>
              <a:rPr lang="fr-FR" sz="2800" dirty="0" err="1" smtClean="0">
                <a:latin typeface="Forum" panose="02000000000000000000" charset="0"/>
              </a:rPr>
              <a:t>Quality</a:t>
            </a:r>
            <a:r>
              <a:rPr lang="fr-FR" sz="2800" dirty="0" smtClean="0">
                <a:latin typeface="Forum" panose="02000000000000000000" charset="0"/>
              </a:rPr>
              <a:t> : </a:t>
            </a:r>
            <a:r>
              <a:rPr lang="fr-FR" sz="2800" dirty="0" err="1" smtClean="0">
                <a:latin typeface="Forum" panose="02000000000000000000" charset="0"/>
              </a:rPr>
              <a:t>Grown</a:t>
            </a:r>
            <a:r>
              <a:rPr lang="fr-FR" sz="2800" dirty="0" smtClean="0">
                <a:latin typeface="Forum" panose="02000000000000000000" charset="0"/>
              </a:rPr>
              <a:t> and hand – </a:t>
            </a:r>
            <a:r>
              <a:rPr lang="fr-FR" sz="2800" dirty="0" err="1" smtClean="0">
                <a:latin typeface="Forum" panose="02000000000000000000" charset="0"/>
              </a:rPr>
              <a:t>processed</a:t>
            </a:r>
            <a:r>
              <a:rPr lang="fr-FR" sz="2800" dirty="0" smtClean="0">
                <a:latin typeface="Forum" panose="02000000000000000000" charset="0"/>
              </a:rPr>
              <a:t> in Madagascar for </a:t>
            </a:r>
            <a:r>
              <a:rPr lang="fr-FR" sz="2800" dirty="0" err="1" smtClean="0">
                <a:latin typeface="Forum" panose="02000000000000000000" charset="0"/>
              </a:rPr>
              <a:t>bold</a:t>
            </a:r>
            <a:r>
              <a:rPr lang="fr-FR" sz="2800" dirty="0" smtClean="0">
                <a:latin typeface="Forum" panose="02000000000000000000" charset="0"/>
              </a:rPr>
              <a:t>, </a:t>
            </a:r>
            <a:r>
              <a:rPr lang="fr-FR" sz="2800" dirty="0" err="1" smtClean="0">
                <a:latin typeface="Forum" panose="02000000000000000000" charset="0"/>
              </a:rPr>
              <a:t>natural</a:t>
            </a:r>
            <a:r>
              <a:rPr lang="fr-FR" sz="2800" dirty="0" smtClean="0">
                <a:latin typeface="Forum" panose="02000000000000000000" charset="0"/>
              </a:rPr>
              <a:t> </a:t>
            </a:r>
            <a:r>
              <a:rPr lang="fr-FR" sz="2800" dirty="0" err="1" smtClean="0">
                <a:latin typeface="Forum" panose="02000000000000000000" charset="0"/>
              </a:rPr>
              <a:t>flavors</a:t>
            </a:r>
            <a:endParaRPr lang="fr-FR" sz="2800" dirty="0" smtClean="0">
              <a:latin typeface="Forum" panose="02000000000000000000" charset="0"/>
            </a:endParaRP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Ethical</a:t>
            </a:r>
            <a:r>
              <a:rPr lang="fr-FR" sz="2800" dirty="0" smtClean="0">
                <a:latin typeface="Forum" panose="02000000000000000000" charset="0"/>
              </a:rPr>
              <a:t> </a:t>
            </a:r>
            <a:r>
              <a:rPr lang="fr-FR" sz="2800" dirty="0" err="1" smtClean="0">
                <a:latin typeface="Forum" panose="02000000000000000000" charset="0"/>
              </a:rPr>
              <a:t>sourcing</a:t>
            </a:r>
            <a:r>
              <a:rPr lang="fr-FR" sz="2800" dirty="0" smtClean="0">
                <a:latin typeface="Forum" panose="02000000000000000000" charset="0"/>
              </a:rPr>
              <a:t> : </a:t>
            </a:r>
            <a:r>
              <a:rPr lang="fr-FR" sz="2800" dirty="0" err="1" smtClean="0">
                <a:latin typeface="Forum" panose="02000000000000000000" charset="0"/>
              </a:rPr>
              <a:t>Fair</a:t>
            </a:r>
            <a:r>
              <a:rPr lang="fr-FR" sz="2800" dirty="0" smtClean="0">
                <a:latin typeface="Forum" panose="02000000000000000000" charset="0"/>
              </a:rPr>
              <a:t> </a:t>
            </a:r>
            <a:r>
              <a:rPr lang="fr-FR" sz="2800" dirty="0" err="1" smtClean="0">
                <a:latin typeface="Forum" panose="02000000000000000000" charset="0"/>
              </a:rPr>
              <a:t>trade</a:t>
            </a:r>
            <a:r>
              <a:rPr lang="fr-FR" sz="2800" dirty="0" smtClean="0">
                <a:latin typeface="Forum" panose="02000000000000000000" charset="0"/>
              </a:rPr>
              <a:t> practices </a:t>
            </a:r>
            <a:r>
              <a:rPr lang="fr-FR" sz="2800" dirty="0" err="1" smtClean="0">
                <a:latin typeface="Forum" panose="02000000000000000000" charset="0"/>
              </a:rPr>
              <a:t>that</a:t>
            </a:r>
            <a:r>
              <a:rPr lang="fr-FR" sz="2800" dirty="0" smtClean="0">
                <a:latin typeface="Forum" panose="02000000000000000000" charset="0"/>
              </a:rPr>
              <a:t> support local </a:t>
            </a:r>
            <a:r>
              <a:rPr lang="fr-FR" sz="2800" dirty="0" err="1" smtClean="0">
                <a:latin typeface="Forum" panose="02000000000000000000" charset="0"/>
              </a:rPr>
              <a:t>farmers</a:t>
            </a:r>
            <a:r>
              <a:rPr lang="fr-FR" sz="2800" dirty="0" smtClean="0">
                <a:latin typeface="Forum" panose="02000000000000000000" charset="0"/>
              </a:rPr>
              <a:t> and </a:t>
            </a:r>
            <a:r>
              <a:rPr lang="fr-FR" sz="2800" dirty="0" err="1" smtClean="0">
                <a:latin typeface="Forum" panose="02000000000000000000" charset="0"/>
              </a:rPr>
              <a:t>communities</a:t>
            </a:r>
            <a:endParaRPr lang="fr-FR" sz="2800" dirty="0" smtClean="0">
              <a:latin typeface="Forum" panose="02000000000000000000" charset="0"/>
            </a:endParaRPr>
          </a:p>
          <a:p>
            <a:pPr algn="just"/>
            <a:r>
              <a:rPr lang="fr-FR" sz="2800" dirty="0" smtClean="0">
                <a:latin typeface="Forum" panose="02000000000000000000" charset="0"/>
              </a:rPr>
              <a:t> </a:t>
            </a:r>
          </a:p>
          <a:p>
            <a:pPr marL="342900" indent="-342900" algn="just">
              <a:buFont typeface="Wingdings" panose="05000000000000000000" pitchFamily="2" charset="2"/>
              <a:buChar char="Ø"/>
            </a:pPr>
            <a:r>
              <a:rPr lang="fr-FR" sz="2800" dirty="0" smtClean="0">
                <a:latin typeface="Forum" panose="02000000000000000000" charset="0"/>
              </a:rPr>
              <a:t>Full </a:t>
            </a:r>
            <a:r>
              <a:rPr lang="fr-FR" sz="2800" dirty="0" err="1" smtClean="0">
                <a:latin typeface="Forum" panose="02000000000000000000" charset="0"/>
              </a:rPr>
              <a:t>transparency</a:t>
            </a:r>
            <a:r>
              <a:rPr lang="fr-FR" sz="2800" dirty="0" smtClean="0">
                <a:latin typeface="Forum" panose="02000000000000000000" charset="0"/>
              </a:rPr>
              <a:t> : </a:t>
            </a:r>
            <a:r>
              <a:rPr lang="fr-FR" sz="2800" dirty="0" err="1" smtClean="0">
                <a:latin typeface="Forum" panose="02000000000000000000" charset="0"/>
              </a:rPr>
              <a:t>Clear</a:t>
            </a:r>
            <a:r>
              <a:rPr lang="fr-FR" sz="2800" dirty="0" smtClean="0">
                <a:latin typeface="Forum" panose="02000000000000000000" charset="0"/>
              </a:rPr>
              <a:t> </a:t>
            </a:r>
            <a:r>
              <a:rPr lang="fr-FR" sz="2800" dirty="0" err="1" smtClean="0">
                <a:latin typeface="Forum" panose="02000000000000000000" charset="0"/>
              </a:rPr>
              <a:t>origin</a:t>
            </a:r>
            <a:r>
              <a:rPr lang="fr-FR" sz="2800" dirty="0" smtClean="0">
                <a:latin typeface="Forum" panose="02000000000000000000" charset="0"/>
              </a:rPr>
              <a:t> and </a:t>
            </a:r>
            <a:r>
              <a:rPr lang="fr-FR" sz="2800" dirty="0" err="1" smtClean="0">
                <a:latin typeface="Forum" panose="02000000000000000000" charset="0"/>
              </a:rPr>
              <a:t>quality</a:t>
            </a:r>
            <a:r>
              <a:rPr lang="fr-FR" sz="2800" dirty="0" smtClean="0">
                <a:latin typeface="Forum" panose="02000000000000000000" charset="0"/>
              </a:rPr>
              <a:t> </a:t>
            </a:r>
            <a:r>
              <a:rPr lang="fr-FR" sz="2800" dirty="0" err="1" smtClean="0">
                <a:latin typeface="Forum" panose="02000000000000000000" charset="0"/>
              </a:rPr>
              <a:t>you</a:t>
            </a:r>
            <a:r>
              <a:rPr lang="fr-FR" sz="2800" dirty="0" smtClean="0">
                <a:latin typeface="Forum" panose="02000000000000000000" charset="0"/>
              </a:rPr>
              <a:t> </a:t>
            </a:r>
            <a:r>
              <a:rPr lang="fr-FR" sz="2800" dirty="0" err="1" smtClean="0">
                <a:latin typeface="Forum" panose="02000000000000000000" charset="0"/>
              </a:rPr>
              <a:t>can</a:t>
            </a:r>
            <a:r>
              <a:rPr lang="fr-FR" sz="2800" dirty="0" smtClean="0">
                <a:latin typeface="Forum" panose="02000000000000000000" charset="0"/>
              </a:rPr>
              <a:t> trust </a:t>
            </a:r>
            <a:r>
              <a:rPr lang="fr-FR" sz="2800" dirty="0" err="1" smtClean="0">
                <a:latin typeface="Forum" panose="02000000000000000000" charset="0"/>
              </a:rPr>
              <a:t>from</a:t>
            </a:r>
            <a:r>
              <a:rPr lang="fr-FR" sz="2800" dirty="0" smtClean="0">
                <a:latin typeface="Forum" panose="02000000000000000000" charset="0"/>
              </a:rPr>
              <a:t> </a:t>
            </a:r>
            <a:r>
              <a:rPr lang="fr-FR" sz="2800" dirty="0" err="1" smtClean="0">
                <a:latin typeface="Forum" panose="02000000000000000000" charset="0"/>
              </a:rPr>
              <a:t>farm</a:t>
            </a:r>
            <a:r>
              <a:rPr lang="fr-FR" sz="2800" dirty="0" smtClean="0">
                <a:latin typeface="Forum" panose="02000000000000000000" charset="0"/>
              </a:rPr>
              <a:t> to </a:t>
            </a:r>
            <a:r>
              <a:rPr lang="fr-FR" sz="2800" dirty="0" err="1" smtClean="0">
                <a:latin typeface="Forum" panose="02000000000000000000" charset="0"/>
              </a:rPr>
              <a:t>shipment</a:t>
            </a:r>
            <a:r>
              <a:rPr lang="fr-FR" sz="2800" dirty="0" smtClean="0">
                <a:latin typeface="Forum" panose="02000000000000000000" charset="0"/>
              </a:rPr>
              <a:t> </a:t>
            </a:r>
          </a:p>
          <a:p>
            <a:pPr algn="just"/>
            <a:endParaRPr lang="fr-FR" sz="2800" dirty="0" smtClean="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Authentic</a:t>
            </a:r>
            <a:r>
              <a:rPr lang="fr-FR" sz="2800" dirty="0" smtClean="0">
                <a:latin typeface="Forum" panose="02000000000000000000" charset="0"/>
              </a:rPr>
              <a:t> Alternative : A </a:t>
            </a:r>
            <a:r>
              <a:rPr lang="fr-FR" sz="2800" dirty="0" err="1" smtClean="0">
                <a:latin typeface="Forum" panose="02000000000000000000" charset="0"/>
              </a:rPr>
              <a:t>human</a:t>
            </a:r>
            <a:r>
              <a:rPr lang="fr-FR" sz="2800" dirty="0" smtClean="0">
                <a:latin typeface="Forum" panose="02000000000000000000" charset="0"/>
              </a:rPr>
              <a:t> story </a:t>
            </a:r>
            <a:r>
              <a:rPr lang="fr-FR" sz="2800" dirty="0" err="1" smtClean="0">
                <a:latin typeface="Forum" panose="02000000000000000000" charset="0"/>
              </a:rPr>
              <a:t>behind</a:t>
            </a:r>
            <a:r>
              <a:rPr lang="fr-FR" sz="2800" dirty="0" smtClean="0">
                <a:latin typeface="Forum" panose="02000000000000000000" charset="0"/>
              </a:rPr>
              <a:t> </a:t>
            </a:r>
            <a:r>
              <a:rPr lang="fr-FR" sz="2800" dirty="0" err="1" smtClean="0">
                <a:latin typeface="Forum" panose="02000000000000000000" charset="0"/>
              </a:rPr>
              <a:t>every</a:t>
            </a:r>
            <a:r>
              <a:rPr lang="fr-FR" sz="2800" dirty="0" smtClean="0">
                <a:latin typeface="Forum" panose="02000000000000000000" charset="0"/>
              </a:rPr>
              <a:t> </a:t>
            </a:r>
            <a:r>
              <a:rPr lang="fr-FR" sz="2800" dirty="0" err="1" smtClean="0">
                <a:latin typeface="Forum" panose="02000000000000000000" charset="0"/>
              </a:rPr>
              <a:t>product</a:t>
            </a:r>
            <a:r>
              <a:rPr lang="fr-FR" sz="2800" dirty="0">
                <a:latin typeface="Forum" panose="02000000000000000000" charset="0"/>
              </a:rPr>
              <a:t> </a:t>
            </a:r>
            <a:r>
              <a:rPr lang="fr-FR" sz="2800" dirty="0" smtClean="0">
                <a:latin typeface="Forum" panose="02000000000000000000" charset="0"/>
              </a:rPr>
              <a:t>– </a:t>
            </a:r>
            <a:r>
              <a:rPr lang="fr-FR" sz="2800" dirty="0" err="1" smtClean="0">
                <a:latin typeface="Forum" panose="02000000000000000000" charset="0"/>
              </a:rPr>
              <a:t>honest</a:t>
            </a:r>
            <a:r>
              <a:rPr lang="fr-FR" sz="2800" dirty="0">
                <a:latin typeface="Forum" panose="02000000000000000000" charset="0"/>
              </a:rPr>
              <a:t> </a:t>
            </a:r>
            <a:r>
              <a:rPr lang="fr-FR" sz="2800" dirty="0" smtClean="0">
                <a:latin typeface="Forum" panose="02000000000000000000" charset="0"/>
              </a:rPr>
              <a:t>and unique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6927" y="-114300"/>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TextBox 5"/>
          <p:cNvSpPr txBox="1"/>
          <p:nvPr/>
        </p:nvSpPr>
        <p:spPr>
          <a:xfrm>
            <a:off x="4834463" y="118110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Contact Us</a:t>
            </a:r>
          </a:p>
        </p:txBody>
      </p:sp>
      <p:sp>
        <p:nvSpPr>
          <p:cNvPr id="6" name="Freeform 6"/>
          <p:cNvSpPr/>
          <p:nvPr/>
        </p:nvSpPr>
        <p:spPr>
          <a:xfrm rot="-816782">
            <a:off x="8316684" y="95976"/>
            <a:ext cx="1989286" cy="1696319"/>
          </a:xfrm>
          <a:custGeom>
            <a:avLst/>
            <a:gdLst/>
            <a:ahLst/>
            <a:cxnLst/>
            <a:rect l="l" t="t" r="r" b="b"/>
            <a:pathLst>
              <a:path w="1989286" h="1696319">
                <a:moveTo>
                  <a:pt x="0" y="0"/>
                </a:moveTo>
                <a:lnTo>
                  <a:pt x="1989286" y="0"/>
                </a:lnTo>
                <a:lnTo>
                  <a:pt x="1989286" y="1696319"/>
                </a:lnTo>
                <a:lnTo>
                  <a:pt x="0" y="16963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3116393" y="3780300"/>
            <a:ext cx="1210800" cy="1210800"/>
          </a:xfrm>
          <a:custGeom>
            <a:avLst/>
            <a:gdLst/>
            <a:ahLst/>
            <a:cxnLst/>
            <a:rect l="l" t="t" r="r" b="b"/>
            <a:pathLst>
              <a:path w="1210800" h="1210800">
                <a:moveTo>
                  <a:pt x="0" y="0"/>
                </a:moveTo>
                <a:lnTo>
                  <a:pt x="1210800" y="0"/>
                </a:lnTo>
                <a:lnTo>
                  <a:pt x="1210800" y="1210800"/>
                </a:lnTo>
                <a:lnTo>
                  <a:pt x="0" y="1210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3116393" y="5295900"/>
            <a:ext cx="1131231" cy="1131231"/>
          </a:xfrm>
          <a:custGeom>
            <a:avLst/>
            <a:gdLst/>
            <a:ahLst/>
            <a:cxnLst/>
            <a:rect l="l" t="t" r="r" b="b"/>
            <a:pathLst>
              <a:path w="1131231" h="1131231">
                <a:moveTo>
                  <a:pt x="0" y="0"/>
                </a:moveTo>
                <a:lnTo>
                  <a:pt x="1131231" y="0"/>
                </a:lnTo>
                <a:lnTo>
                  <a:pt x="1131231" y="1131231"/>
                </a:lnTo>
                <a:lnTo>
                  <a:pt x="0" y="113123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3162414" y="8277168"/>
            <a:ext cx="1133532" cy="1133532"/>
          </a:xfrm>
          <a:custGeom>
            <a:avLst/>
            <a:gdLst/>
            <a:ahLst/>
            <a:cxnLst/>
            <a:rect l="l" t="t" r="r" b="b"/>
            <a:pathLst>
              <a:path w="1133532" h="1133532">
                <a:moveTo>
                  <a:pt x="0" y="0"/>
                </a:moveTo>
                <a:lnTo>
                  <a:pt x="1133532" y="0"/>
                </a:lnTo>
                <a:lnTo>
                  <a:pt x="1133532" y="1133532"/>
                </a:lnTo>
                <a:lnTo>
                  <a:pt x="0" y="113353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a:off x="3124200" y="6835920"/>
            <a:ext cx="1131231" cy="1050780"/>
          </a:xfrm>
          <a:custGeom>
            <a:avLst/>
            <a:gdLst/>
            <a:ahLst/>
            <a:cxnLst/>
            <a:rect l="l" t="t" r="r" b="b"/>
            <a:pathLst>
              <a:path w="1210800" h="1210800">
                <a:moveTo>
                  <a:pt x="0" y="0"/>
                </a:moveTo>
                <a:lnTo>
                  <a:pt x="1210800" y="0"/>
                </a:lnTo>
                <a:lnTo>
                  <a:pt x="1210800" y="1210801"/>
                </a:lnTo>
                <a:lnTo>
                  <a:pt x="0" y="1210801"/>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1" name="TextBox 11"/>
          <p:cNvSpPr txBox="1"/>
          <p:nvPr/>
        </p:nvSpPr>
        <p:spPr>
          <a:xfrm>
            <a:off x="5029200" y="3708400"/>
            <a:ext cx="9093338" cy="1282402"/>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+ 261 32 98 064 36</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2" name="TextBox 12"/>
          <p:cNvSpPr txBox="1"/>
          <p:nvPr/>
        </p:nvSpPr>
        <p:spPr>
          <a:xfrm>
            <a:off x="4917058" y="507492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jiroof.cny@gmail.com</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3" name="TextBox 13"/>
          <p:cNvSpPr txBox="1"/>
          <p:nvPr/>
        </p:nvSpPr>
        <p:spPr>
          <a:xfrm>
            <a:off x="4917058" y="6483927"/>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a:t>
            </a:r>
            <a:r>
              <a:rPr lang="en-US" sz="6000" dirty="0" err="1" smtClean="0">
                <a:solidFill>
                  <a:srgbClr val="000000"/>
                </a:solidFill>
                <a:latin typeface="Forum" panose="02000000000000000000"/>
                <a:ea typeface="Forum" panose="02000000000000000000"/>
                <a:cs typeface="Forum" panose="02000000000000000000"/>
                <a:sym typeface="Forum" panose="02000000000000000000"/>
              </a:rPr>
              <a:t>jiroof_cny</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4" name="TextBox 14"/>
          <p:cNvSpPr txBox="1"/>
          <p:nvPr/>
        </p:nvSpPr>
        <p:spPr>
          <a:xfrm>
            <a:off x="4953253" y="8115300"/>
            <a:ext cx="12494642"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101 Antananarivo, MADAGASCAR </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8288000" cy="10287001"/>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304801" y="190500"/>
            <a:ext cx="17754599" cy="9906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2"/>
          <p:cNvSpPr txBox="1"/>
          <p:nvPr/>
        </p:nvSpPr>
        <p:spPr>
          <a:xfrm>
            <a:off x="4267200" y="260985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Thank You</a:t>
            </a:r>
          </a:p>
        </p:txBody>
      </p:sp>
      <p:sp>
        <p:nvSpPr>
          <p:cNvPr id="3" name="Freeform 3"/>
          <p:cNvSpPr/>
          <p:nvPr/>
        </p:nvSpPr>
        <p:spPr>
          <a:xfrm rot="-816782">
            <a:off x="10896328" y="383371"/>
            <a:ext cx="3528545" cy="3008887"/>
          </a:xfrm>
          <a:custGeom>
            <a:avLst/>
            <a:gdLst/>
            <a:ahLst/>
            <a:cxnLst/>
            <a:rect l="l" t="t" r="r" b="b"/>
            <a:pathLst>
              <a:path w="3528545" h="3008887">
                <a:moveTo>
                  <a:pt x="0" y="0"/>
                </a:moveTo>
                <a:lnTo>
                  <a:pt x="3528546" y="0"/>
                </a:lnTo>
                <a:lnTo>
                  <a:pt x="3528546" y="3008886"/>
                </a:lnTo>
                <a:lnTo>
                  <a:pt x="0" y="30088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5"/>
          <p:cNvSpPr txBox="1"/>
          <p:nvPr/>
        </p:nvSpPr>
        <p:spPr>
          <a:xfrm>
            <a:off x="1905000" y="5829300"/>
            <a:ext cx="15163800" cy="3154710"/>
          </a:xfrm>
          <a:prstGeom prst="rect">
            <a:avLst/>
          </a:prstGeom>
        </p:spPr>
        <p:txBody>
          <a:bodyPr wrap="square" lIns="0" tIns="0" rIns="0" bIns="0" rtlCol="0" anchor="t">
            <a:spAutoFit/>
          </a:bodyPr>
          <a:lstStyle/>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Generation of skilled farmers who rise with the sun and care for each cloves and vanilla pod by hand</a:t>
            </a:r>
          </a:p>
          <a:p>
            <a:pPr marL="769620" lvl="1" indent="-457200" algn="just">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local cooperatives and collectors who ensure fairness, traceability, and consistency quality,</a:t>
            </a: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distillers and curers who reveal the soul of each spice </a:t>
            </a: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silent hand that pack, label and inspect each shipment with care </a:t>
            </a: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our future Canadian partners and early clients who believed in Madagascar’s richness, your trust fuels our mission</a:t>
            </a:r>
          </a:p>
          <a:p>
            <a:pPr marL="312420" lvl="1" algn="l">
              <a:lnSpc>
                <a:spcPts val="4055"/>
              </a:lnSpc>
            </a:pPr>
            <a:endParaRPr lang="en-US" sz="24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 y="-625137"/>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6" name="TextBox 6"/>
          <p:cNvSpPr txBox="1"/>
          <p:nvPr/>
        </p:nvSpPr>
        <p:spPr>
          <a:xfrm>
            <a:off x="8390745" y="419100"/>
            <a:ext cx="7150418"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Us</a:t>
            </a:r>
          </a:p>
        </p:txBody>
      </p:sp>
      <p:sp>
        <p:nvSpPr>
          <p:cNvPr id="7" name="TextBox 7"/>
          <p:cNvSpPr txBox="1"/>
          <p:nvPr/>
        </p:nvSpPr>
        <p:spPr>
          <a:xfrm>
            <a:off x="6929092" y="3009900"/>
            <a:ext cx="10825508" cy="6274795"/>
          </a:xfrm>
          <a:prstGeom prst="rect">
            <a:avLst/>
          </a:prstGeom>
        </p:spPr>
        <p:txBody>
          <a:bodyPr wrap="square" lIns="0" tIns="0" rIns="0" bIns="0" rtlCol="0" anchor="t">
            <a:spAutoFit/>
          </a:bodyPr>
          <a:lstStyle/>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Based in Madagascar, our activities has been dedicated to the production of clove essential oil and the collection of vanilla and clove since XXXX. For decades, we have supplied trusted exporters with high-quality raw and processed spices. Today, we are proud to take the next step – exporting and selling our own products directly to local and international markets, with a special focus on client in the gourmet food service industry. </a:t>
            </a:r>
          </a:p>
          <a:p>
            <a:pPr algn="just">
              <a:lnSpc>
                <a:spcPts val="4055"/>
              </a:lnSpc>
            </a:pP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By working hand by hand with local artisans and cooperatives, we ensure each product reflects our values : authenticity, ethical sourcing, and deep respect for the land and people behind every harvest. Our mission is to share the best of Madagascar with the word – responsibility, transparency and sustainability. </a:t>
            </a:r>
            <a:endParaRPr lang="en-US" sz="28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Freeform 8"/>
          <p:cNvSpPr/>
          <p:nvPr/>
        </p:nvSpPr>
        <p:spPr>
          <a:xfrm rot="-816782">
            <a:off x="10733396" y="-116682"/>
            <a:ext cx="1706206" cy="1454929"/>
          </a:xfrm>
          <a:custGeom>
            <a:avLst/>
            <a:gdLst/>
            <a:ahLst/>
            <a:cxnLst/>
            <a:rect l="l" t="t" r="r" b="b"/>
            <a:pathLst>
              <a:path w="1706206" h="1454929">
                <a:moveTo>
                  <a:pt x="0" y="0"/>
                </a:moveTo>
                <a:lnTo>
                  <a:pt x="1706206" y="0"/>
                </a:lnTo>
                <a:lnTo>
                  <a:pt x="1706206" y="1454929"/>
                </a:lnTo>
                <a:lnTo>
                  <a:pt x="0" y="145492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078182"/>
            <a:ext cx="6553200" cy="1351280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302"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14" name="Rectangle 13"/>
          <p:cNvSpPr/>
          <p:nvPr/>
        </p:nvSpPr>
        <p:spPr>
          <a:xfrm>
            <a:off x="-457200" y="-1104900"/>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reeform 3"/>
          <p:cNvSpPr/>
          <p:nvPr/>
        </p:nvSpPr>
        <p:spPr>
          <a:xfrm flipH="1">
            <a:off x="17056470" y="-5131830"/>
            <a:ext cx="7483936" cy="5238755"/>
          </a:xfrm>
          <a:custGeom>
            <a:avLst/>
            <a:gdLst/>
            <a:ahLst/>
            <a:cxnLst/>
            <a:rect l="l" t="t" r="r" b="b"/>
            <a:pathLst>
              <a:path w="7483936" h="5238755">
                <a:moveTo>
                  <a:pt x="7483936" y="0"/>
                </a:moveTo>
                <a:lnTo>
                  <a:pt x="0" y="0"/>
                </a:lnTo>
                <a:lnTo>
                  <a:pt x="0" y="5238755"/>
                </a:lnTo>
                <a:lnTo>
                  <a:pt x="7483936" y="5238755"/>
                </a:lnTo>
                <a:lnTo>
                  <a:pt x="7483936" y="0"/>
                </a:lnTo>
                <a:close/>
              </a:path>
            </a:pathLst>
          </a:custGeom>
          <a:blipFill>
            <a:blip r:embed="rId3"/>
            <a:stretch>
              <a:fillRect/>
            </a:stretch>
          </a:blipFill>
        </p:spPr>
      </p:sp>
      <p:sp>
        <p:nvSpPr>
          <p:cNvPr id="4" name="TextBox 4"/>
          <p:cNvSpPr txBox="1"/>
          <p:nvPr/>
        </p:nvSpPr>
        <p:spPr>
          <a:xfrm>
            <a:off x="2431255" y="571500"/>
            <a:ext cx="14637545"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Our Product</a:t>
            </a:r>
          </a:p>
        </p:txBody>
      </p:sp>
      <p:sp>
        <p:nvSpPr>
          <p:cNvPr id="5" name="TextBox 5"/>
          <p:cNvSpPr txBox="1"/>
          <p:nvPr/>
        </p:nvSpPr>
        <p:spPr>
          <a:xfrm>
            <a:off x="3352800" y="4152900"/>
            <a:ext cx="13407656" cy="2103140"/>
          </a:xfrm>
          <a:prstGeom prst="rect">
            <a:avLst/>
          </a:prstGeom>
        </p:spPr>
        <p:txBody>
          <a:bodyPr wrap="square" lIns="0" tIns="0" rIns="0" bIns="0" rtlCol="0" anchor="t">
            <a:spAutoFit/>
          </a:bodyPr>
          <a:lstStyle/>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MADASACAR</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The Hearth of spices</a:t>
            </a:r>
          </a:p>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is like an elder, wise and deeply rooted in tradition. Situated on Madagascar’s lush northeast coast, she thrives in the tropical rains and fertile soil, nurturing some of the word’s finest spices.  </a:t>
            </a:r>
            <a:endParaRPr lang="en-US" sz="2400" dirty="0">
              <a:solidFill>
                <a:srgbClr val="000000"/>
              </a:solidFill>
              <a:latin typeface="Forum" panose="02000000000000000000" charset="0"/>
              <a:ea typeface="Open Sans" panose="020B0606030504020204" charset="0"/>
              <a:cs typeface="Open Sans" panose="020B0606030504020204" charset="0"/>
              <a:sym typeface="Forum" panose="02000000000000000000"/>
            </a:endParaRPr>
          </a:p>
        </p:txBody>
      </p:sp>
      <p:sp>
        <p:nvSpPr>
          <p:cNvPr id="6" name="Freeform 6"/>
          <p:cNvSpPr/>
          <p:nvPr/>
        </p:nvSpPr>
        <p:spPr>
          <a:xfrm rot="-816782">
            <a:off x="8506315" y="70387"/>
            <a:ext cx="1747204" cy="1489889"/>
          </a:xfrm>
          <a:custGeom>
            <a:avLst/>
            <a:gdLst/>
            <a:ahLst/>
            <a:cxnLst/>
            <a:rect l="l" t="t" r="r" b="b"/>
            <a:pathLst>
              <a:path w="1747204" h="1489889">
                <a:moveTo>
                  <a:pt x="0" y="0"/>
                </a:moveTo>
                <a:lnTo>
                  <a:pt x="1747204" y="0"/>
                </a:lnTo>
                <a:lnTo>
                  <a:pt x="1747204" y="1489889"/>
                </a:lnTo>
                <a:lnTo>
                  <a:pt x="0" y="148988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4"/>
          <p:cNvSpPr txBox="1"/>
          <p:nvPr/>
        </p:nvSpPr>
        <p:spPr>
          <a:xfrm>
            <a:off x="3657600" y="34671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Origin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2" name="TextBox 4"/>
          <p:cNvSpPr txBox="1"/>
          <p:nvPr/>
        </p:nvSpPr>
        <p:spPr>
          <a:xfrm>
            <a:off x="3657600" y="67437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Values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3" name="TextBox 5"/>
          <p:cNvSpPr txBox="1"/>
          <p:nvPr/>
        </p:nvSpPr>
        <p:spPr>
          <a:xfrm>
            <a:off x="3352800" y="7429500"/>
            <a:ext cx="13407656" cy="2103140"/>
          </a:xfrm>
          <a:prstGeom prst="rect">
            <a:avLst/>
          </a:prstGeom>
        </p:spPr>
        <p:txBody>
          <a:bodyPr wrap="square" lIns="0" tIns="0" rIns="0" bIns="0" rtlCol="0" anchor="t">
            <a:spAutoFit/>
          </a:bodyPr>
          <a:lstStyle/>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More than a premium quality – we carry the soul of a land and the hands of its people </a:t>
            </a: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Aromatic treasures </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known for their deep, complex aromas and unmatched authenticity </a:t>
            </a: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From field to export – to deliver product that’s both artisanal and reliable</a:t>
            </a: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Standing for ethical trade – ensuring fair income and sustainable impact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14" name="Rectangle 13"/>
          <p:cNvSpPr/>
          <p:nvPr/>
        </p:nvSpPr>
        <p:spPr>
          <a:xfrm>
            <a:off x="-251773" y="-104112"/>
            <a:ext cx="19126200" cy="107340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251773" y="-2400300"/>
            <a:ext cx="20009235" cy="13457706"/>
          </a:xfrm>
          <a:custGeom>
            <a:avLst/>
            <a:gdLst/>
            <a:ahLst/>
            <a:cxnLst/>
            <a:rect l="l" t="t" r="r" b="b"/>
            <a:pathLst>
              <a:path w="19759853" h="12695706">
                <a:moveTo>
                  <a:pt x="0" y="0"/>
                </a:moveTo>
                <a:lnTo>
                  <a:pt x="19759854" y="0"/>
                </a:lnTo>
                <a:lnTo>
                  <a:pt x="19759854" y="12695706"/>
                </a:lnTo>
                <a:lnTo>
                  <a:pt x="0" y="12695706"/>
                </a:lnTo>
                <a:lnTo>
                  <a:pt x="0" y="0"/>
                </a:lnTo>
                <a:close/>
              </a:path>
            </a:pathLst>
          </a:custGeom>
          <a:blipFill>
            <a:blip r:embed="rId2">
              <a:alphaModFix amt="34000"/>
            </a:blip>
            <a:stretch>
              <a:fillRect/>
            </a:stretch>
          </a:blipFill>
        </p:spPr>
      </p:sp>
      <p:grpSp>
        <p:nvGrpSpPr>
          <p:cNvPr id="3" name="Group 3"/>
          <p:cNvGrpSpPr/>
          <p:nvPr/>
        </p:nvGrpSpPr>
        <p:grpSpPr>
          <a:xfrm>
            <a:off x="6934200" y="3140303"/>
            <a:ext cx="4426497" cy="4365397"/>
            <a:chOff x="71942" y="-5774"/>
            <a:chExt cx="812800" cy="812800"/>
          </a:xfrm>
        </p:grpSpPr>
        <p:sp>
          <p:nvSpPr>
            <p:cNvPr id="4" name="Freeform 4"/>
            <p:cNvSpPr/>
            <p:nvPr/>
          </p:nvSpPr>
          <p:spPr>
            <a:xfrm>
              <a:off x="71942" y="-577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a:ln>
              <a:solidFill>
                <a:schemeClr val="tx1">
                  <a:lumMod val="50000"/>
                  <a:lumOff val="50000"/>
                </a:schemeClr>
              </a:solidFill>
            </a:ln>
          </p:spPr>
        </p:sp>
      </p:grpSp>
      <p:grpSp>
        <p:nvGrpSpPr>
          <p:cNvPr id="5" name="Group 5"/>
          <p:cNvGrpSpPr/>
          <p:nvPr/>
        </p:nvGrpSpPr>
        <p:grpSpPr>
          <a:xfrm>
            <a:off x="914400" y="3797429"/>
            <a:ext cx="4953000" cy="47793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9897"/>
              </a:stretch>
            </a:blipFill>
            <a:ln>
              <a:solidFill>
                <a:schemeClr val="tx1">
                  <a:lumMod val="50000"/>
                  <a:lumOff val="50000"/>
                </a:schemeClr>
              </a:solidFill>
            </a:ln>
          </p:spPr>
        </p:sp>
      </p:grpSp>
      <p:grpSp>
        <p:nvGrpSpPr>
          <p:cNvPr id="7" name="Group 7"/>
          <p:cNvGrpSpPr/>
          <p:nvPr/>
        </p:nvGrpSpPr>
        <p:grpSpPr>
          <a:xfrm>
            <a:off x="12192001" y="3797431"/>
            <a:ext cx="4800599" cy="46226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4707" t="-36190" r="-40863"/>
              </a:stretch>
            </a:blipFill>
            <a:ln>
              <a:solidFill>
                <a:schemeClr val="tx1">
                  <a:lumMod val="50000"/>
                  <a:lumOff val="50000"/>
                </a:schemeClr>
              </a:solidFill>
            </a:ln>
          </p:spPr>
        </p:sp>
      </p:grpSp>
      <p:sp>
        <p:nvSpPr>
          <p:cNvPr id="9" name="TextBox 9"/>
          <p:cNvSpPr txBox="1"/>
          <p:nvPr/>
        </p:nvSpPr>
        <p:spPr>
          <a:xfrm>
            <a:off x="4700904" y="723900"/>
            <a:ext cx="9243696"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Product List</a:t>
            </a:r>
          </a:p>
        </p:txBody>
      </p:sp>
      <p:sp>
        <p:nvSpPr>
          <p:cNvPr id="10" name="Freeform 10"/>
          <p:cNvSpPr/>
          <p:nvPr/>
        </p:nvSpPr>
        <p:spPr>
          <a:xfrm rot="-816782">
            <a:off x="8341600" y="90709"/>
            <a:ext cx="1939454" cy="1653825"/>
          </a:xfrm>
          <a:custGeom>
            <a:avLst/>
            <a:gdLst/>
            <a:ahLst/>
            <a:cxnLst/>
            <a:rect l="l" t="t" r="r" b="b"/>
            <a:pathLst>
              <a:path w="1939454" h="1653825">
                <a:moveTo>
                  <a:pt x="0" y="0"/>
                </a:moveTo>
                <a:lnTo>
                  <a:pt x="1939454" y="0"/>
                </a:lnTo>
                <a:lnTo>
                  <a:pt x="1939454" y="1653826"/>
                </a:lnTo>
                <a:lnTo>
                  <a:pt x="0" y="165382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1" name="TextBox 11"/>
          <p:cNvSpPr txBox="1"/>
          <p:nvPr/>
        </p:nvSpPr>
        <p:spPr>
          <a:xfrm>
            <a:off x="8050497" y="7886700"/>
            <a:ext cx="2236503"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VANILLA </a:t>
            </a:r>
          </a:p>
        </p:txBody>
      </p:sp>
      <p:sp>
        <p:nvSpPr>
          <p:cNvPr id="12" name="TextBox 12"/>
          <p:cNvSpPr txBox="1"/>
          <p:nvPr/>
        </p:nvSpPr>
        <p:spPr>
          <a:xfrm>
            <a:off x="1143000" y="8801100"/>
            <a:ext cx="4466533" cy="1410643"/>
          </a:xfrm>
          <a:prstGeom prst="rect">
            <a:avLst/>
          </a:prstGeom>
        </p:spPr>
        <p:txBody>
          <a:bodyPr wrap="square"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ESSENTIAL OIL</a:t>
            </a:r>
          </a:p>
        </p:txBody>
      </p:sp>
      <p:sp>
        <p:nvSpPr>
          <p:cNvPr id="13" name="TextBox 13"/>
          <p:cNvSpPr txBox="1"/>
          <p:nvPr/>
        </p:nvSpPr>
        <p:spPr>
          <a:xfrm>
            <a:off x="12801600" y="8949209"/>
            <a:ext cx="3870618"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38" name="Freeform 2"/>
          <p:cNvSpPr/>
          <p:nvPr/>
        </p:nvSpPr>
        <p:spPr>
          <a:xfrm rot="16200000">
            <a:off x="-4037749" y="3787119"/>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Freeform 5"/>
          <p:cNvSpPr/>
          <p:nvPr/>
        </p:nvSpPr>
        <p:spPr>
          <a:xfrm rot="-816782">
            <a:off x="190631" y="-184221"/>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AutoShape 12"/>
          <p:cNvSpPr/>
          <p:nvPr/>
        </p:nvSpPr>
        <p:spPr>
          <a:xfrm flipV="1">
            <a:off x="10657342" y="8267700"/>
            <a:ext cx="1915658" cy="0"/>
          </a:xfrm>
          <a:prstGeom prst="line">
            <a:avLst/>
          </a:prstGeom>
          <a:ln w="28575" cap="flat">
            <a:solidFill>
              <a:srgbClr val="000000"/>
            </a:solidFill>
            <a:prstDash val="solid"/>
            <a:headEnd type="oval" w="lg" len="lg"/>
            <a:tailEnd type="arrow" w="med" len="sm"/>
          </a:ln>
        </p:spPr>
      </p:sp>
      <p:grpSp>
        <p:nvGrpSpPr>
          <p:cNvPr id="15" name="Group 15"/>
          <p:cNvGrpSpPr/>
          <p:nvPr/>
        </p:nvGrpSpPr>
        <p:grpSpPr>
          <a:xfrm>
            <a:off x="10363200" y="-1772522"/>
            <a:ext cx="10639207" cy="12250022"/>
            <a:chOff x="-32322" y="-106148"/>
            <a:chExt cx="812800" cy="918948"/>
          </a:xfrm>
        </p:grpSpPr>
        <p:sp>
          <p:nvSpPr>
            <p:cNvPr id="16" name="Freeform 16"/>
            <p:cNvSpPr/>
            <p:nvPr/>
          </p:nvSpPr>
          <p:spPr>
            <a:xfrm>
              <a:off x="-32322" y="-106148"/>
              <a:ext cx="812800" cy="918948"/>
            </a:xfrm>
            <a:custGeom>
              <a:avLst/>
              <a:gdLst/>
              <a:ahLst/>
              <a:cxnLst/>
              <a:rect l="l" t="t" r="r" b="b"/>
              <a:pathLst>
                <a:path w="812800" h="812800">
                  <a:moveTo>
                    <a:pt x="795681" y="0"/>
                  </a:moveTo>
                  <a:lnTo>
                    <a:pt x="17119" y="0"/>
                  </a:lnTo>
                  <a:cubicBezTo>
                    <a:pt x="7664" y="0"/>
                    <a:pt x="0" y="7664"/>
                    <a:pt x="0" y="17119"/>
                  </a:cubicBezTo>
                  <a:lnTo>
                    <a:pt x="0" y="795681"/>
                  </a:lnTo>
                  <a:cubicBezTo>
                    <a:pt x="0" y="805136"/>
                    <a:pt x="7664" y="812800"/>
                    <a:pt x="17119" y="812800"/>
                  </a:cubicBezTo>
                  <a:lnTo>
                    <a:pt x="795681" y="812800"/>
                  </a:lnTo>
                  <a:cubicBezTo>
                    <a:pt x="805136" y="812800"/>
                    <a:pt x="812800" y="805136"/>
                    <a:pt x="812800" y="795681"/>
                  </a:cubicBezTo>
                  <a:lnTo>
                    <a:pt x="812800" y="17119"/>
                  </a:lnTo>
                  <a:cubicBezTo>
                    <a:pt x="812800" y="7664"/>
                    <a:pt x="805136" y="0"/>
                    <a:pt x="795681" y="0"/>
                  </a:cubicBezTo>
                  <a:close/>
                </a:path>
              </a:pathLst>
            </a:custGeom>
            <a:blipFill>
              <a:blip r:embed="rId5"/>
              <a:stretch>
                <a:fillRect l="-5296" t="-4796" r="-35617" b="-888"/>
              </a:stretch>
            </a:blipFill>
            <a:ln>
              <a:noFill/>
            </a:ln>
          </p:spPr>
        </p:sp>
      </p:grpSp>
      <p:sp>
        <p:nvSpPr>
          <p:cNvPr id="31" name="AutoShape 14"/>
          <p:cNvSpPr/>
          <p:nvPr/>
        </p:nvSpPr>
        <p:spPr>
          <a:xfrm>
            <a:off x="3124200" y="2715467"/>
            <a:ext cx="1730670" cy="0"/>
          </a:xfrm>
          <a:prstGeom prst="line">
            <a:avLst/>
          </a:prstGeom>
          <a:ln w="28575" cap="flat">
            <a:solidFill>
              <a:srgbClr val="000000"/>
            </a:solidFill>
            <a:prstDash val="solid"/>
            <a:headEnd type="oval" w="lg" len="lg"/>
            <a:tailEnd type="arrow" w="med" len="sm"/>
          </a:ln>
        </p:spPr>
      </p:sp>
      <p:sp>
        <p:nvSpPr>
          <p:cNvPr id="32" name="TextBox 17"/>
          <p:cNvSpPr txBox="1"/>
          <p:nvPr/>
        </p:nvSpPr>
        <p:spPr>
          <a:xfrm>
            <a:off x="3338215" y="356992"/>
            <a:ext cx="4738985" cy="1063075"/>
          </a:xfrm>
          <a:prstGeom prst="rect">
            <a:avLst/>
          </a:prstGeom>
        </p:spPr>
        <p:txBody>
          <a:bodyPr lIns="0" tIns="0" rIns="0" bIns="0" rtlCol="0" anchor="t">
            <a:spAutoFit/>
          </a:bodyPr>
          <a:lstStyle/>
          <a:p>
            <a:pPr algn="l">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 1 VANILLA</a:t>
            </a:r>
          </a:p>
        </p:txBody>
      </p:sp>
      <p:sp>
        <p:nvSpPr>
          <p:cNvPr id="33" name="TextBox 18"/>
          <p:cNvSpPr txBox="1"/>
          <p:nvPr/>
        </p:nvSpPr>
        <p:spPr>
          <a:xfrm>
            <a:off x="5160865" y="8028202"/>
            <a:ext cx="1395879" cy="500156"/>
          </a:xfrm>
          <a:prstGeom prst="rect">
            <a:avLst/>
          </a:prstGeom>
        </p:spPr>
        <p:txBody>
          <a:bodyPr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La </a:t>
            </a:r>
            <a:r>
              <a:rPr lang="en-US" sz="3200" dirty="0" err="1">
                <a:solidFill>
                  <a:srgbClr val="000000"/>
                </a:solidFill>
                <a:latin typeface="Forum" panose="02000000000000000000"/>
                <a:ea typeface="Forum" panose="02000000000000000000"/>
                <a:cs typeface="Forum" panose="02000000000000000000"/>
                <a:sym typeface="Forum" panose="02000000000000000000"/>
              </a:rPr>
              <a:t>Verte</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4" name="TextBox 19"/>
          <p:cNvSpPr txBox="1"/>
          <p:nvPr/>
        </p:nvSpPr>
        <p:spPr>
          <a:xfrm>
            <a:off x="5124722" y="2443911"/>
            <a:ext cx="1813022"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Noirs</a:t>
            </a:r>
          </a:p>
        </p:txBody>
      </p:sp>
      <p:sp>
        <p:nvSpPr>
          <p:cNvPr id="35" name="TextBox 20"/>
          <p:cNvSpPr txBox="1"/>
          <p:nvPr/>
        </p:nvSpPr>
        <p:spPr>
          <a:xfrm>
            <a:off x="5171658" y="5263311"/>
            <a:ext cx="1914941"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Rouges</a:t>
            </a:r>
          </a:p>
        </p:txBody>
      </p:sp>
      <p:sp>
        <p:nvSpPr>
          <p:cNvPr id="36" name="TextBox 21"/>
          <p:cNvSpPr txBox="1"/>
          <p:nvPr/>
        </p:nvSpPr>
        <p:spPr>
          <a:xfrm>
            <a:off x="6898057" y="5243289"/>
            <a:ext cx="1954998" cy="1500411"/>
          </a:xfrm>
          <a:prstGeom prst="rect">
            <a:avLst/>
          </a:prstGeom>
        </p:spPr>
        <p:txBody>
          <a:bodyPr wrap="square"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7" name="TextBox 22"/>
          <p:cNvSpPr txBox="1"/>
          <p:nvPr/>
        </p:nvSpPr>
        <p:spPr>
          <a:xfrm>
            <a:off x="6924259" y="2434960"/>
            <a:ext cx="1726398" cy="1489340"/>
          </a:xfrm>
          <a:prstGeom prst="rect">
            <a:avLst/>
          </a:prstGeom>
        </p:spPr>
        <p:txBody>
          <a:bodyPr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41" name="AutoShape 14"/>
          <p:cNvSpPr/>
          <p:nvPr/>
        </p:nvSpPr>
        <p:spPr>
          <a:xfrm>
            <a:off x="3124200" y="5526203"/>
            <a:ext cx="1730670" cy="0"/>
          </a:xfrm>
          <a:prstGeom prst="line">
            <a:avLst/>
          </a:prstGeom>
          <a:ln w="28575" cap="flat">
            <a:solidFill>
              <a:srgbClr val="000000"/>
            </a:solidFill>
            <a:prstDash val="solid"/>
            <a:headEnd type="oval" w="lg" len="lg"/>
            <a:tailEnd type="arrow" w="med" len="sm"/>
          </a:ln>
        </p:spPr>
      </p:sp>
      <p:sp>
        <p:nvSpPr>
          <p:cNvPr id="42" name="AutoShape 14"/>
          <p:cNvSpPr/>
          <p:nvPr/>
        </p:nvSpPr>
        <p:spPr>
          <a:xfrm>
            <a:off x="3124200" y="8267700"/>
            <a:ext cx="1730670" cy="0"/>
          </a:xfrm>
          <a:prstGeom prst="line">
            <a:avLst/>
          </a:prstGeom>
          <a:ln w="28575" cap="flat">
            <a:solidFill>
              <a:srgbClr val="000000"/>
            </a:solidFill>
            <a:prstDash val="solid"/>
            <a:headEnd type="oval" w="lg" len="lg"/>
            <a:tailEnd type="arrow" w="med" len="sm"/>
          </a:ln>
        </p:spPr>
      </p:sp>
      <p:sp>
        <p:nvSpPr>
          <p:cNvPr id="2" name="Rectangle 1"/>
          <p:cNvSpPr/>
          <p:nvPr/>
        </p:nvSpPr>
        <p:spPr>
          <a:xfrm>
            <a:off x="990600" y="2628900"/>
            <a:ext cx="1732167" cy="262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Rectangle 42"/>
          <p:cNvSpPr/>
          <p:nvPr/>
        </p:nvSpPr>
        <p:spPr>
          <a:xfrm>
            <a:off x="990600" y="5435485"/>
            <a:ext cx="1732167" cy="241415"/>
          </a:xfrm>
          <a:prstGeom prst="rect">
            <a:avLst/>
          </a:prstGeom>
          <a:solidFill>
            <a:schemeClr val="accent6">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4" name="Rectangle 43"/>
          <p:cNvSpPr/>
          <p:nvPr/>
        </p:nvSpPr>
        <p:spPr>
          <a:xfrm>
            <a:off x="990600" y="8176769"/>
            <a:ext cx="1732167" cy="243331"/>
          </a:xfrm>
          <a:prstGeom prst="rect">
            <a:avLst/>
          </a:prstGeom>
          <a:solidFill>
            <a:schemeClr val="accent3">
              <a:lumMod val="50000"/>
            </a:schemeClr>
          </a:solidFill>
          <a:ln>
            <a:solidFill>
              <a:schemeClr val="accent3">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2" name="Freeform 2"/>
          <p:cNvSpPr/>
          <p:nvPr/>
        </p:nvSpPr>
        <p:spPr>
          <a:xfrm rot="-816782">
            <a:off x="16346962" y="-92435"/>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295400" y="0"/>
            <a:ext cx="10744201" cy="10287000"/>
            <a:chOff x="0" y="13292"/>
            <a:chExt cx="822405" cy="706165"/>
          </a:xfrm>
        </p:grpSpPr>
        <p:sp>
          <p:nvSpPr>
            <p:cNvPr id="4" name="Freeform 4"/>
            <p:cNvSpPr/>
            <p:nvPr/>
          </p:nvSpPr>
          <p:spPr>
            <a:xfrm>
              <a:off x="0" y="13292"/>
              <a:ext cx="822405" cy="7061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4"/>
              <a:stretch>
                <a:fillRect t="-17993" b="-17993"/>
              </a:stretch>
            </a:blipFill>
          </p:spPr>
        </p:sp>
      </p:grpSp>
      <p:sp>
        <p:nvSpPr>
          <p:cNvPr id="5" name="TextBox 5"/>
          <p:cNvSpPr txBox="1"/>
          <p:nvPr/>
        </p:nvSpPr>
        <p:spPr>
          <a:xfrm>
            <a:off x="9753600" y="2419770"/>
            <a:ext cx="7554416" cy="2037930"/>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With soft pods, shiny, and full of natural vanillin, this vanilla is carefully prepared in Madagascar using traditional methods. </a:t>
            </a:r>
          </a:p>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Ready to use and brings a rich, refined, flavor to high-end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7" name="TextBox 9"/>
          <p:cNvSpPr txBox="1"/>
          <p:nvPr/>
        </p:nvSpPr>
        <p:spPr>
          <a:xfrm>
            <a:off x="10058400" y="6696313"/>
            <a:ext cx="6755448" cy="2769989"/>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1 : 175 000 MGA / kg </a:t>
            </a: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2  (TK) : 164 000 MGA / kg</a:t>
            </a: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8" name="ZoneTexte 7"/>
          <p:cNvSpPr txBox="1"/>
          <p:nvPr/>
        </p:nvSpPr>
        <p:spPr>
          <a:xfrm>
            <a:off x="9906000" y="349737"/>
            <a:ext cx="5056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Noir</a:t>
            </a:r>
          </a:p>
        </p:txBody>
      </p:sp>
      <p:sp>
        <p:nvSpPr>
          <p:cNvPr id="6" name="ZoneTexte 5"/>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Premium  black vanilla</a:t>
            </a:r>
            <a:endParaRPr lang="fr-FR" sz="3200" i="1" dirty="0"/>
          </a:p>
        </p:txBody>
      </p:sp>
      <p:sp>
        <p:nvSpPr>
          <p:cNvPr id="9" name="TextBox 5"/>
          <p:cNvSpPr txBox="1"/>
          <p:nvPr/>
        </p:nvSpPr>
        <p:spPr>
          <a:xfrm>
            <a:off x="9753600" y="4995340"/>
            <a:ext cx="7554416" cy="986360"/>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Fine pastries and gourmet desserts, flavored rum and spirits, natural cosmetics and perfumes,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FBDB6"/>
        </a:solidFill>
        <a:effectLst/>
      </p:bgPr>
    </p:bg>
    <p:spTree>
      <p:nvGrpSpPr>
        <p:cNvPr id="1" name=""/>
        <p:cNvGrpSpPr/>
        <p:nvPr/>
      </p:nvGrpSpPr>
      <p:grpSpPr>
        <a:xfrm>
          <a:off x="0" y="0"/>
          <a:ext cx="0" cy="0"/>
          <a:chOff x="0" y="0"/>
          <a:chExt cx="0" cy="0"/>
        </a:xfrm>
      </p:grpSpPr>
      <p:sp>
        <p:nvSpPr>
          <p:cNvPr id="15" name="Rectangle 14"/>
          <p:cNvSpPr/>
          <p:nvPr/>
        </p:nvSpPr>
        <p:spPr>
          <a:xfrm flipH="1" flipV="1">
            <a:off x="5791200" y="-281984"/>
            <a:ext cx="13030200" cy="108356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rot="-816782">
            <a:off x="16374672" y="-92434"/>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90600" y="-38100"/>
            <a:ext cx="10317480" cy="10325100"/>
            <a:chOff x="0" y="0"/>
            <a:chExt cx="812800" cy="717765"/>
          </a:xfrm>
        </p:grpSpPr>
        <p:sp>
          <p:nvSpPr>
            <p:cNvPr id="4" name="Freeform 4"/>
            <p:cNvSpPr/>
            <p:nvPr/>
          </p:nvSpPr>
          <p:spPr>
            <a:xfrm>
              <a:off x="0" y="0"/>
              <a:ext cx="812800" cy="7177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4"/>
              <a:stretch>
                <a:fillRect t="-35085" b="-35085"/>
              </a:stretch>
            </a:blipFill>
          </p:spPr>
        </p:sp>
      </p:grpSp>
      <p:sp>
        <p:nvSpPr>
          <p:cNvPr id="7" name="ZoneTexte 6"/>
          <p:cNvSpPr txBox="1"/>
          <p:nvPr/>
        </p:nvSpPr>
        <p:spPr>
          <a:xfrm>
            <a:off x="9878516" y="349737"/>
            <a:ext cx="6580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Rouge</a:t>
            </a:r>
            <a:endParaRPr lang="fr-FR" dirty="0"/>
          </a:p>
        </p:txBody>
      </p:sp>
      <p:sp>
        <p:nvSpPr>
          <p:cNvPr id="8" name="TextBox 5"/>
          <p:cNvSpPr txBox="1"/>
          <p:nvPr/>
        </p:nvSpPr>
        <p:spPr>
          <a:xfrm>
            <a:off x="9753600" y="2419770"/>
            <a:ext cx="7554416" cy="1512145"/>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This vanilla is slightly dried and perfect for professionals who work with large volumes. </a:t>
            </a:r>
            <a:r>
              <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rPr>
              <a:t>H</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as good flavor yield and good choice for making natural vanilla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9" name="TextBox 9"/>
          <p:cNvSpPr txBox="1"/>
          <p:nvPr/>
        </p:nvSpPr>
        <p:spPr>
          <a:xfrm>
            <a:off x="10058400" y="6696313"/>
            <a:ext cx="6755448" cy="3323987"/>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1 : 140 000 MGA / kg </a:t>
            </a: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2 : 125 000 MGA / kg</a:t>
            </a: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3 : 100 000 MGA / kg</a:t>
            </a: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10" name="ZoneTexte 9"/>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Red  vanilla </a:t>
            </a:r>
            <a:endParaRPr lang="fr-FR" sz="3200" i="1" dirty="0"/>
          </a:p>
        </p:txBody>
      </p:sp>
      <p:sp>
        <p:nvSpPr>
          <p:cNvPr id="11" name="TextBox 5"/>
          <p:cNvSpPr txBox="1"/>
          <p:nvPr/>
        </p:nvSpPr>
        <p:spPr>
          <a:xfrm>
            <a:off x="9753600" y="4533900"/>
            <a:ext cx="7554416" cy="1510478"/>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Vanilla extract production, chocolate and candy making, dairy products like yogurt and desserts, flavored beers and drinks,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grpSp>
        <p:nvGrpSpPr>
          <p:cNvPr id="3" name="Group 3"/>
          <p:cNvGrpSpPr/>
          <p:nvPr/>
        </p:nvGrpSpPr>
        <p:grpSpPr>
          <a:xfrm>
            <a:off x="10017812" y="1493563"/>
            <a:ext cx="8270185" cy="8270185"/>
            <a:chOff x="18162" y="0"/>
            <a:chExt cx="812800" cy="812800"/>
          </a:xfrm>
        </p:grpSpPr>
        <p:sp>
          <p:nvSpPr>
            <p:cNvPr id="4" name="Freeform 4"/>
            <p:cNvSpPr/>
            <p:nvPr/>
          </p:nvSpPr>
          <p:spPr>
            <a:xfrm>
              <a:off x="18162"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48" r="-24948"/>
              </a:stretch>
            </a:blipFill>
          </p:spPr>
        </p:sp>
      </p:grpSp>
      <p:sp>
        <p:nvSpPr>
          <p:cNvPr id="5" name="Freeform 5"/>
          <p:cNvSpPr/>
          <p:nvPr/>
        </p:nvSpPr>
        <p:spPr>
          <a:xfrm rot="-816782">
            <a:off x="154717" y="-54066"/>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3161318" y="430488"/>
            <a:ext cx="10154543" cy="1063075"/>
          </a:xfrm>
          <a:prstGeom prst="rect">
            <a:avLst/>
          </a:prstGeom>
        </p:spPr>
        <p:txBody>
          <a:bodyPr lIns="0" tIns="0" rIns="0" bIns="0" rtlCol="0" anchor="t">
            <a:spAutoFit/>
          </a:bodyPr>
          <a:lstStyle/>
          <a:p>
            <a:pPr algn="ctr">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#2 CLOVE ESSENTIAL OIL </a:t>
            </a:r>
          </a:p>
        </p:txBody>
      </p:sp>
      <p:sp>
        <p:nvSpPr>
          <p:cNvPr id="7" name="TextBox 7"/>
          <p:cNvSpPr txBox="1"/>
          <p:nvPr/>
        </p:nvSpPr>
        <p:spPr>
          <a:xfrm>
            <a:off x="838200" y="2202248"/>
            <a:ext cx="9326002" cy="6758260"/>
          </a:xfrm>
          <a:prstGeom prst="rect">
            <a:avLst/>
          </a:prstGeom>
        </p:spPr>
        <p:txBody>
          <a:bodyPr lIns="0" tIns="0" rIns="0" bIns="0" rtlCol="0" anchor="t">
            <a:spAutoFit/>
          </a:bodyPr>
          <a:lstStyle/>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General Description</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p>
          <a:p>
            <a:pPr algn="just">
              <a:lnSpc>
                <a:spcPts val="308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Clove essential oil is obtained through steam distillation of the dried flower buds of the clove tree. Renowned for its powerful aromatic and therapeutic properties, it is distinguished by its warm, spicy, and slightly woody fragrance.</a:t>
            </a: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Key Characteristics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p>
          <a:p>
            <a:pPr algn="just">
              <a:lnSpc>
                <a:spcPts val="3085"/>
              </a:lnSpc>
              <a:spcBef>
                <a:spcPct val="0"/>
              </a:spcBef>
            </a:pPr>
            <a:endParaRPr lang="en-US" sz="22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76250" lvl="1" indent="-238125" algn="just">
              <a:lnSpc>
                <a:spcPts val="3085"/>
              </a:lnSpc>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Appearance: Clear to pale yellow or golden brown liquid.</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Aroma: Strong, warm, spicy scent with subtle fruity notes.</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Botanical Source: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Syzygium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aromaticum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(family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Myrtaceae</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Extraction Method: Steam distillation.</a:t>
            </a: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Plant Part Used: Dried flower buds (cloves).</a:t>
            </a: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p>
          <a:p>
            <a:pPr algn="just">
              <a:lnSpc>
                <a:spcPts val="3085"/>
              </a:lnSpc>
              <a:spcBef>
                <a:spcPct val="0"/>
              </a:spcBef>
            </a:pPr>
            <a:endParaRPr lang="en-US" sz="22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55 000MGA /L </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ZoneTexte 7"/>
          <p:cNvSpPr txBox="1"/>
          <p:nvPr/>
        </p:nvSpPr>
        <p:spPr>
          <a:xfrm>
            <a:off x="762000" y="9497080"/>
            <a:ext cx="10591800" cy="523220"/>
          </a:xfrm>
          <a:prstGeom prst="rect">
            <a:avLst/>
          </a:prstGeom>
          <a:noFill/>
        </p:spPr>
        <p:txBody>
          <a:bodyPr wrap="square" rtlCol="0">
            <a:spAutoFit/>
          </a:bodyPr>
          <a:lstStyle/>
          <a:p>
            <a:r>
              <a:rPr lang="fr-FR" sz="2800" b="1" i="1" dirty="0" smtClean="0">
                <a:solidFill>
                  <a:schemeClr val="accent3">
                    <a:lumMod val="50000"/>
                  </a:schemeClr>
                </a:solidFill>
                <a:latin typeface="Forum" panose="02000000000000000000" charset="0"/>
              </a:rPr>
              <a:t>Bientôt certifié BIO  !!! </a:t>
            </a:r>
            <a:endParaRPr lang="fr-FR" sz="2800" b="1" i="1" dirty="0">
              <a:solidFill>
                <a:schemeClr val="accent3">
                  <a:lumMod val="50000"/>
                </a:schemeClr>
              </a:solidFill>
              <a:latin typeface="Forum" panose="02000000000000000000"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9875"/>
        </a:solidFill>
        <a:effectLst/>
      </p:bgPr>
    </p:bg>
    <p:spTree>
      <p:nvGrpSpPr>
        <p:cNvPr id="1" name=""/>
        <p:cNvGrpSpPr/>
        <p:nvPr/>
      </p:nvGrpSpPr>
      <p:grpSpPr>
        <a:xfrm>
          <a:off x="0" y="0"/>
          <a:ext cx="0" cy="0"/>
          <a:chOff x="0" y="0"/>
          <a:chExt cx="0" cy="0"/>
        </a:xfrm>
      </p:grpSpPr>
      <p:sp>
        <p:nvSpPr>
          <p:cNvPr id="9" name="Rectangle 8"/>
          <p:cNvSpPr/>
          <p:nvPr/>
        </p:nvSpPr>
        <p:spPr>
          <a:xfrm>
            <a:off x="-1524000" y="-545286"/>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dirty="0"/>
          </a:p>
        </p:txBody>
      </p:sp>
      <p:sp>
        <p:nvSpPr>
          <p:cNvPr id="2" name="Freeform 2"/>
          <p:cNvSpPr/>
          <p:nvPr/>
        </p:nvSpPr>
        <p:spPr>
          <a:xfrm rot="-816782">
            <a:off x="154717" y="-224613"/>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rot="-10800000">
            <a:off x="6248400" y="2335514"/>
            <a:ext cx="6180822" cy="7951485"/>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4"/>
              <a:stretch>
                <a:fillRect t="-15619" b="-15619"/>
              </a:stretch>
            </a:blipFill>
          </p:spPr>
        </p:sp>
      </p:grpSp>
      <p:sp>
        <p:nvSpPr>
          <p:cNvPr id="5" name="TextBox 5"/>
          <p:cNvSpPr txBox="1"/>
          <p:nvPr/>
        </p:nvSpPr>
        <p:spPr>
          <a:xfrm>
            <a:off x="3245941" y="201888"/>
            <a:ext cx="11796117" cy="1063075"/>
          </a:xfrm>
          <a:prstGeom prst="rect">
            <a:avLst/>
          </a:prstGeom>
        </p:spPr>
        <p:txBody>
          <a:bodyPr lIns="0" tIns="0" rIns="0" bIns="0" rtlCol="0" anchor="t">
            <a:spAutoFit/>
          </a:bodyPr>
          <a:lstStyle/>
          <a:p>
            <a:pPr algn="l">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#3 PREMIUM WHOLE CLOVES </a:t>
            </a:r>
          </a:p>
        </p:txBody>
      </p:sp>
      <p:sp>
        <p:nvSpPr>
          <p:cNvPr id="6" name="TextBox 6"/>
          <p:cNvSpPr txBox="1"/>
          <p:nvPr/>
        </p:nvSpPr>
        <p:spPr>
          <a:xfrm>
            <a:off x="368353" y="2210470"/>
            <a:ext cx="5422847" cy="7809830"/>
          </a:xfrm>
          <a:prstGeom prst="rect">
            <a:avLst/>
          </a:prstGeom>
        </p:spPr>
        <p:txBody>
          <a:bodyPr wrap="square" lIns="0" tIns="0" rIns="0" bIns="0" rtlCol="0" anchor="t">
            <a:spAutoFit/>
          </a:bodyPr>
          <a:lstStyle/>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Product </a:t>
            </a: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Highlights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p>
          <a:p>
            <a:pPr algn="just">
              <a:lnSpc>
                <a:spcPts val="294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100% Natural &amp; Handpicked: Carefully harvested before blooming and sun-dried to lock in maximum flavor and aroma.</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Rich Aroma &amp; Bold Flavor: Warm, spicy, and slightly sweet scent with a distinctive, pungent taste </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Superior Quality: Uniform dark brown color, firm texture</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Sustainable Origin: Responsibly sourced from the fertile lands of Madagascar </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Flexible Packaging Options: Available in burlap sacks, food-grade cartons, or airtight pouches — tailored to your needs.</a:t>
            </a: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p:txBody>
      </p:sp>
      <p:sp>
        <p:nvSpPr>
          <p:cNvPr id="7" name="TextBox 7"/>
          <p:cNvSpPr txBox="1"/>
          <p:nvPr/>
        </p:nvSpPr>
        <p:spPr>
          <a:xfrm>
            <a:off x="12725400" y="2204740"/>
            <a:ext cx="5106304" cy="7066037"/>
          </a:xfrm>
          <a:prstGeom prst="rect">
            <a:avLst/>
          </a:prstGeom>
        </p:spPr>
        <p:txBody>
          <a:bodyPr wrap="square" lIns="0" tIns="0" rIns="0" bIns="0" rtlCol="0" anchor="t">
            <a:spAutoFit/>
          </a:bodyPr>
          <a:lstStyle/>
          <a:p>
            <a:pPr algn="just">
              <a:lnSpc>
                <a:spcPts val="294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Ideal For:</a:t>
            </a:r>
          </a:p>
          <a:p>
            <a:pPr algn="just">
              <a:lnSpc>
                <a:spcPts val="2945"/>
              </a:lnSpc>
              <a:spcBef>
                <a:spcPct val="0"/>
              </a:spcBef>
            </a:pPr>
            <a:r>
              <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rPr>
              <a:t>Perfect </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for culinary, cosmetic, and wellness applications. </a:t>
            </a:r>
            <a:endPar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105" i="1"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r>
              <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a:t>
            </a:r>
            <a:r>
              <a:rPr lang="en-US" sz="2000"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Gourmet food industries, tea and beverage companies, spice wholesalers, natural cosmetic brands, and aromatherapy specialists).</a:t>
            </a: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1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p>
          <a:p>
            <a:pPr algn="just">
              <a:lnSpc>
                <a:spcPts val="2945"/>
              </a:lnSpc>
              <a:spcBef>
                <a:spcPct val="0"/>
              </a:spcBef>
            </a:pPr>
            <a:endParaRPr lang="en-US" sz="21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50 000 MGA / kg </a:t>
            </a:r>
            <a:endParaRPr lang="en-US" sz="28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p:txBody>
      </p:sp>
      <p:sp>
        <p:nvSpPr>
          <p:cNvPr id="8" name="TextBox 8"/>
          <p:cNvSpPr txBox="1"/>
          <p:nvPr/>
        </p:nvSpPr>
        <p:spPr>
          <a:xfrm>
            <a:off x="5410200" y="1104900"/>
            <a:ext cx="7902762" cy="487056"/>
          </a:xfrm>
          <a:prstGeom prst="rect">
            <a:avLst/>
          </a:prstGeom>
        </p:spPr>
        <p:txBody>
          <a:bodyPr lIns="0" tIns="0" rIns="0" bIns="0" rtlCol="0" anchor="t">
            <a:spAutoFit/>
          </a:bodyPr>
          <a:lstStyle/>
          <a:p>
            <a:pPr algn="ctr">
              <a:lnSpc>
                <a:spcPts val="4060"/>
              </a:lnSpc>
            </a:pPr>
            <a:r>
              <a:rPr lang="en-US" sz="2800" dirty="0">
                <a:solidFill>
                  <a:srgbClr val="000000"/>
                </a:solidFill>
                <a:latin typeface="Open Sans" panose="020B0606030504020204"/>
                <a:ea typeface="Open Sans" panose="020B0606030504020204"/>
                <a:cs typeface="Open Sans" panose="020B0606030504020204"/>
                <a:sym typeface="Open Sans" panose="020B0606030504020204"/>
              </a:rPr>
              <a:t>The Authentic Taste of the Indian Ocean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867</Words>
  <Application>Microsoft Office PowerPoint</Application>
  <PresentationFormat>Personnalisé</PresentationFormat>
  <Paragraphs>116</Paragraphs>
  <Slides>12</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12</vt:i4>
      </vt:variant>
    </vt:vector>
  </HeadingPairs>
  <TitlesOfParts>
    <vt:vector size="21" baseType="lpstr">
      <vt:lpstr>Arial</vt:lpstr>
      <vt:lpstr>Open Sans</vt:lpstr>
      <vt:lpstr>Forum</vt:lpstr>
      <vt:lpstr>Tenor Sans</vt:lpstr>
      <vt:lpstr>Calibri</vt:lpstr>
      <vt:lpstr>Open Sans Italics</vt:lpstr>
      <vt:lpstr>Open Sans Bold</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Aesthetic Pnillaresentation Skincare Product</dc:title>
  <dc:creator>joella</dc:creator>
  <cp:lastModifiedBy>USER</cp:lastModifiedBy>
  <cp:revision>71</cp:revision>
  <dcterms:created xsi:type="dcterms:W3CDTF">2006-08-16T00:00:00Z</dcterms:created>
  <dcterms:modified xsi:type="dcterms:W3CDTF">2025-06-11T08:51:14Z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53CE5AD386A642BFAA44B306DC293E9B_12</vt:lpwstr>
  </property>
  <property fmtid="{D5CDD505-2E9C-101B-9397-08002B2CF9AE}" pid="3" name="KSOProductBuildVer">
    <vt:lpwstr>1036-12.2.0.21179</vt:lpwstr>
  </property>
</Properties>
</file>